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6" r:id="rId5"/>
    <p:sldId id="267" r:id="rId6"/>
    <p:sldId id="268" r:id="rId7"/>
    <p:sldId id="261" r:id="rId8"/>
    <p:sldId id="270" r:id="rId9"/>
    <p:sldId id="271" r:id="rId10"/>
    <p:sldId id="272" r:id="rId11"/>
    <p:sldId id="262" r:id="rId12"/>
    <p:sldId id="273" r:id="rId13"/>
    <p:sldId id="265" r:id="rId14"/>
  </p:sldIdLst>
  <p:sldSz cx="14630400" cy="8229600"/>
  <p:notesSz cx="8229600" cy="14630400"/>
  <p:embeddedFontLst>
    <p:embeddedFont>
      <p:font typeface="Brygada 1918" pitchFamily="2" charset="0"/>
      <p:regular r:id="rId16"/>
    </p:embeddedFont>
    <p:embeddedFont>
      <p:font typeface="Brygada 1918 Semi Bold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67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Open‑Meteo docs (hourly/daily variables &amp; timezone param): https://open-meteo.com/en/docs
- Open‑Meteo archive endpoint: https://open-meteo.com/en/docs/historical-weather-api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API Geo communes (postal code search): https://geo.api.gouv.fr/decoupage-administratif/communes
- Open‑Meteo forecast endpoint: https://open-meteo.com/en/docs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BAN / api-adresse documentation: https://doc.adresse.data.gouv.fr/naviguer-sur-le-site/les-api
- Open‑Meteo forecast docs: https://open-meteo.com/en/docs
- Open‑Meteo archive docs: https://open-meteo.com/en/docs/historical-weather-api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0" y="1270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7740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Wellpack</a:t>
            </a:r>
            <a:r>
              <a:rPr lang="en-US" sz="6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-Weather Prediction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Intelligent weather forecasting system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Designed for operational and campaign planning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Transforms raw weather data into actionable insights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8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935010"/>
            <a:ext cx="4110514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Output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939522" y="3514487"/>
            <a:ext cx="9123402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Excel Output: Practical Columns for Operations &amp; Planning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939522" y="4172069"/>
            <a:ext cx="6293525" cy="493157"/>
          </a:xfrm>
          <a:prstGeom prst="roundRect">
            <a:avLst>
              <a:gd name="adj" fmla="val 4801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962995" y="4264462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03828" y="4829532"/>
            <a:ext cx="205525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Identity &amp; Parsing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03828" y="5184934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Message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103828" y="5505450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Shoot Datetime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103828" y="5825966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Store Code (optional)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103828" y="6146483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Extracted City / Postal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103828" y="6466999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Resolved Location / Postal / Method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397353" y="4172069"/>
            <a:ext cx="6293525" cy="493157"/>
          </a:xfrm>
          <a:prstGeom prst="roundRect">
            <a:avLst>
              <a:gd name="adj" fmla="val 4801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20826" y="4264462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61659" y="4829532"/>
            <a:ext cx="205525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Weather Metrics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61659" y="5184934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Forecast Time (nearest hour)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61659" y="5505450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Temperature, Wind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561659" y="5825966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Daily Tmin/Tmax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561659" y="6146483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Rain (mm), Snow (mm)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61659" y="6466999"/>
            <a:ext cx="596491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Best Time of Day + Best Temp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39522" y="7079218"/>
            <a:ext cx="127513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output is conveniently delivered in a single Excel sheet, named </a:t>
            </a:r>
            <a:r>
              <a:rPr lang="en-US" sz="12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shoot_weather</a:t>
            </a: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providing all critical information at a glance for streamlined production decisions.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1642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Comfort Score Logic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39333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Single metric summarizing weather suitability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3755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Optimized temperature range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8177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Penalization for rain, wind, cloud, humidity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52599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Higher score = better operational conditions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1787962"/>
            <a:ext cx="5872282" cy="73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Engineering Notes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939522" y="2615922"/>
            <a:ext cx="12751356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Performance &amp; Reliability Highlights for a Seamless Experience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939522" y="3884295"/>
            <a:ext cx="388786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What's Already in Place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939522" y="4676894"/>
            <a:ext cx="12751356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Caching (spaCy model via </a:t>
            </a:r>
            <a:r>
              <a:rPr lang="en-US" sz="18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st.cache_resource</a:t>
            </a: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; API responses via </a:t>
            </a:r>
            <a:r>
              <a:rPr lang="en-US" sz="18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st.cache_data</a:t>
            </a: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)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39522" y="5150048"/>
            <a:ext cx="1275135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Safe CSV loading across encodings + separators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39522" y="5607963"/>
            <a:ext cx="1275135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Graceful fallbacks when geocoding and weather data retrieval fails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39522" y="6065877"/>
            <a:ext cx="1275135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Timezone pinned to Europe/Paris for consistent hourly alignment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58273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Strategic &amp; Advanced Future Enhancements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35648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Campaign-Aware Weather Intelligence Engine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0070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83792E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Automated SMS Trigger System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449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E8AF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Predictive Campaign Success Scoring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48914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CC914D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Multi-Day Optimization &amp; Scheduling Engine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90" y="53336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8D634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Operational Risk &amp; Confidence Index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57758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Client-Level Customization &amp; API Integration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77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Why this tool?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288387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63310" y="3288387"/>
            <a:ext cx="121920" cy="1223248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142524" y="3545681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Weather strongly impacts field operations and campaigns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548" y="3288387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398067" y="3288387"/>
            <a:ext cx="121920" cy="1223248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777282" y="3545681"/>
            <a:ext cx="530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Raw forecasts are not decision-oriented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738449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763310" y="4738449"/>
            <a:ext cx="121920" cy="1223248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42524" y="4995743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Manual interpretation is slow and inconsistent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548" y="4738449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7398067" y="4738449"/>
            <a:ext cx="121920" cy="1223248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777282" y="4995743"/>
            <a:ext cx="5666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Need for scalable, automated optimization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826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Forecasting Modes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3328868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1028224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750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Quick Forecast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9609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Instant, specific date &amp; time checks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328868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451396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750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Detailed Forecast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9609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Best operational hours over multiple days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328868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874568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75035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470559"/>
            <a:ext cx="3605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Batch Processing (Pro CSV)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9609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Large-scale automated forecasting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" y="131674"/>
            <a:ext cx="14630034" cy="603504"/>
          </a:xfrm>
          <a:prstGeom prst="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" name="Text 1"/>
          <p:cNvSpPr/>
          <p:nvPr/>
        </p:nvSpPr>
        <p:spPr>
          <a:xfrm>
            <a:off x="603504" y="252375"/>
            <a:ext cx="1210629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opperplate" panose="02000504000000020004" pitchFamily="2" charset="77"/>
              </a:rPr>
              <a:t>Platform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13587618" y="131674"/>
            <a:ext cx="438912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603505" y="932688"/>
            <a:ext cx="13423026" cy="7680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84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 modes, 1 consistent pipeline</a:t>
            </a:r>
            <a:endParaRPr lang="en-US" sz="3840" dirty="0"/>
          </a:p>
        </p:txBody>
      </p:sp>
      <p:sp>
        <p:nvSpPr>
          <p:cNvPr id="6" name="Shape 4"/>
          <p:cNvSpPr/>
          <p:nvPr/>
        </p:nvSpPr>
        <p:spPr>
          <a:xfrm>
            <a:off x="603504" y="1920240"/>
            <a:ext cx="4328038" cy="543153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7" name="Shape 5"/>
          <p:cNvSpPr/>
          <p:nvPr/>
        </p:nvSpPr>
        <p:spPr>
          <a:xfrm>
            <a:off x="603504" y="1920240"/>
            <a:ext cx="4328038" cy="109728"/>
          </a:xfrm>
          <a:prstGeom prst="rect">
            <a:avLst/>
          </a:prstGeom>
          <a:solidFill>
            <a:srgbClr val="FF4B4B"/>
          </a:solidFill>
          <a:ln w="12700">
            <a:solidFill>
              <a:srgbClr val="FF4B4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8" name="Text 6"/>
          <p:cNvSpPr/>
          <p:nvPr/>
        </p:nvSpPr>
        <p:spPr>
          <a:xfrm>
            <a:off x="987552" y="2304288"/>
            <a:ext cx="3559942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Quick Forecast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7552" y="2962656"/>
            <a:ext cx="3559942" cy="1316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Postal code → up to 5 (date, time) points</a:t>
            </a:r>
            <a:endParaRPr lang="en-US" dirty="0"/>
          </a:p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Hourly metrics + daily min/max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987552" y="427939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1" name="Text 9"/>
          <p:cNvSpPr/>
          <p:nvPr/>
        </p:nvSpPr>
        <p:spPr>
          <a:xfrm>
            <a:off x="1185062" y="441106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Input postal</a:t>
            </a:r>
            <a:endParaRPr lang="en-US" sz="1680" dirty="0"/>
          </a:p>
        </p:txBody>
      </p:sp>
      <p:sp>
        <p:nvSpPr>
          <p:cNvPr id="12" name="Shape 10"/>
          <p:cNvSpPr/>
          <p:nvPr/>
        </p:nvSpPr>
        <p:spPr>
          <a:xfrm>
            <a:off x="2635849" y="490484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3" name="Shape 11"/>
          <p:cNvSpPr/>
          <p:nvPr/>
        </p:nvSpPr>
        <p:spPr>
          <a:xfrm>
            <a:off x="987552" y="510235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4" name="Text 12"/>
          <p:cNvSpPr/>
          <p:nvPr/>
        </p:nvSpPr>
        <p:spPr>
          <a:xfrm>
            <a:off x="1185062" y="523402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Fetch forecast</a:t>
            </a:r>
            <a:endParaRPr lang="en-US" sz="1680" dirty="0"/>
          </a:p>
        </p:txBody>
      </p:sp>
      <p:sp>
        <p:nvSpPr>
          <p:cNvPr id="15" name="Shape 13"/>
          <p:cNvSpPr/>
          <p:nvPr/>
        </p:nvSpPr>
        <p:spPr>
          <a:xfrm>
            <a:off x="2635849" y="572780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6" name="Shape 14"/>
          <p:cNvSpPr/>
          <p:nvPr/>
        </p:nvSpPr>
        <p:spPr>
          <a:xfrm>
            <a:off x="987552" y="592531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7" name="Text 15"/>
          <p:cNvSpPr/>
          <p:nvPr/>
        </p:nvSpPr>
        <p:spPr>
          <a:xfrm>
            <a:off x="1185062" y="605698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Show table</a:t>
            </a:r>
            <a:endParaRPr lang="en-US" sz="1680" dirty="0"/>
          </a:p>
        </p:txBody>
      </p:sp>
      <p:sp>
        <p:nvSpPr>
          <p:cNvPr id="18" name="Shape 16"/>
          <p:cNvSpPr/>
          <p:nvPr/>
        </p:nvSpPr>
        <p:spPr>
          <a:xfrm>
            <a:off x="5150997" y="1920240"/>
            <a:ext cx="4328038" cy="543153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19" name="Shape 17"/>
          <p:cNvSpPr/>
          <p:nvPr/>
        </p:nvSpPr>
        <p:spPr>
          <a:xfrm>
            <a:off x="5150997" y="1920240"/>
            <a:ext cx="4328038" cy="109728"/>
          </a:xfrm>
          <a:prstGeom prst="rect">
            <a:avLst/>
          </a:prstGeom>
          <a:solidFill>
            <a:srgbClr val="2563EB"/>
          </a:solidFill>
          <a:ln w="12700">
            <a:solidFill>
              <a:srgbClr val="2563E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0" name="Text 18"/>
          <p:cNvSpPr/>
          <p:nvPr/>
        </p:nvSpPr>
        <p:spPr>
          <a:xfrm>
            <a:off x="5535045" y="2304288"/>
            <a:ext cx="3559942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Detailed Forecast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5535045" y="2962656"/>
            <a:ext cx="3559942" cy="1316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5‑day window</a:t>
            </a:r>
            <a:endParaRPr lang="en-US" dirty="0"/>
          </a:p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Top‑3 hours/day + overall best 3</a:t>
            </a: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5535045" y="427939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3" name="Text 21"/>
          <p:cNvSpPr/>
          <p:nvPr/>
        </p:nvSpPr>
        <p:spPr>
          <a:xfrm>
            <a:off x="5732556" y="441106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Input postal</a:t>
            </a:r>
            <a:endParaRPr lang="en-US" sz="1680" dirty="0"/>
          </a:p>
        </p:txBody>
      </p:sp>
      <p:sp>
        <p:nvSpPr>
          <p:cNvPr id="24" name="Shape 22"/>
          <p:cNvSpPr/>
          <p:nvPr/>
        </p:nvSpPr>
        <p:spPr>
          <a:xfrm>
            <a:off x="7183344" y="490484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5" name="Shape 23"/>
          <p:cNvSpPr/>
          <p:nvPr/>
        </p:nvSpPr>
        <p:spPr>
          <a:xfrm>
            <a:off x="5535045" y="510235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6" name="Text 24"/>
          <p:cNvSpPr/>
          <p:nvPr/>
        </p:nvSpPr>
        <p:spPr>
          <a:xfrm>
            <a:off x="5732556" y="523402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Fetch hourly+daily</a:t>
            </a:r>
            <a:endParaRPr lang="en-US" sz="1680" dirty="0"/>
          </a:p>
        </p:txBody>
      </p:sp>
      <p:sp>
        <p:nvSpPr>
          <p:cNvPr id="27" name="Shape 25"/>
          <p:cNvSpPr/>
          <p:nvPr/>
        </p:nvSpPr>
        <p:spPr>
          <a:xfrm>
            <a:off x="7183344" y="572780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8" name="Shape 26"/>
          <p:cNvSpPr/>
          <p:nvPr/>
        </p:nvSpPr>
        <p:spPr>
          <a:xfrm>
            <a:off x="5535045" y="592531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9" name="Text 27"/>
          <p:cNvSpPr/>
          <p:nvPr/>
        </p:nvSpPr>
        <p:spPr>
          <a:xfrm>
            <a:off x="5732556" y="605698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Score &amp; rank</a:t>
            </a:r>
            <a:endParaRPr lang="en-US" sz="1680" dirty="0"/>
          </a:p>
        </p:txBody>
      </p:sp>
      <p:sp>
        <p:nvSpPr>
          <p:cNvPr id="30" name="Shape 28"/>
          <p:cNvSpPr/>
          <p:nvPr/>
        </p:nvSpPr>
        <p:spPr>
          <a:xfrm>
            <a:off x="9698492" y="1920240"/>
            <a:ext cx="4328038" cy="543153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31" name="Shape 29"/>
          <p:cNvSpPr/>
          <p:nvPr/>
        </p:nvSpPr>
        <p:spPr>
          <a:xfrm>
            <a:off x="9698492" y="1920240"/>
            <a:ext cx="4328038" cy="109728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2" name="Text 30"/>
          <p:cNvSpPr/>
          <p:nvPr/>
        </p:nvSpPr>
        <p:spPr>
          <a:xfrm>
            <a:off x="10082540" y="2304288"/>
            <a:ext cx="3559942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Shoot Extractor</a:t>
            </a:r>
            <a:endParaRPr lang="en-US" sz="2400" dirty="0"/>
          </a:p>
        </p:txBody>
      </p:sp>
      <p:sp>
        <p:nvSpPr>
          <p:cNvPr id="33" name="Text 31"/>
          <p:cNvSpPr/>
          <p:nvPr/>
        </p:nvSpPr>
        <p:spPr>
          <a:xfrm>
            <a:off x="10082540" y="2962656"/>
            <a:ext cx="3559942" cy="1316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CSV/Excel → datetime parse → location resolve</a:t>
            </a:r>
            <a:endParaRPr lang="en-US" dirty="0"/>
          </a:p>
          <a:p>
            <a:r>
              <a:rPr lang="en-US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Weather fetch → XLSX export</a:t>
            </a:r>
            <a:endParaRPr lang="en-US" dirty="0"/>
          </a:p>
        </p:txBody>
      </p:sp>
      <p:sp>
        <p:nvSpPr>
          <p:cNvPr id="34" name="Shape 32"/>
          <p:cNvSpPr/>
          <p:nvPr/>
        </p:nvSpPr>
        <p:spPr>
          <a:xfrm>
            <a:off x="10082540" y="427939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5" name="Text 33"/>
          <p:cNvSpPr/>
          <p:nvPr/>
        </p:nvSpPr>
        <p:spPr>
          <a:xfrm>
            <a:off x="10280051" y="441106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Upload file</a:t>
            </a:r>
            <a:endParaRPr lang="en-US" sz="1680" dirty="0"/>
          </a:p>
        </p:txBody>
      </p:sp>
      <p:sp>
        <p:nvSpPr>
          <p:cNvPr id="36" name="Shape 34"/>
          <p:cNvSpPr/>
          <p:nvPr/>
        </p:nvSpPr>
        <p:spPr>
          <a:xfrm>
            <a:off x="11730838" y="490484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7" name="Shape 35"/>
          <p:cNvSpPr/>
          <p:nvPr/>
        </p:nvSpPr>
        <p:spPr>
          <a:xfrm>
            <a:off x="10082540" y="510235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8" name="Text 36"/>
          <p:cNvSpPr/>
          <p:nvPr/>
        </p:nvSpPr>
        <p:spPr>
          <a:xfrm>
            <a:off x="10280051" y="523402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Resolve location</a:t>
            </a:r>
            <a:endParaRPr lang="en-US" sz="1680" dirty="0"/>
          </a:p>
        </p:txBody>
      </p:sp>
      <p:sp>
        <p:nvSpPr>
          <p:cNvPr id="39" name="Shape 37"/>
          <p:cNvSpPr/>
          <p:nvPr/>
        </p:nvSpPr>
        <p:spPr>
          <a:xfrm>
            <a:off x="11730838" y="5727802"/>
            <a:ext cx="263347" cy="175565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40" name="Shape 38"/>
          <p:cNvSpPr/>
          <p:nvPr/>
        </p:nvSpPr>
        <p:spPr>
          <a:xfrm>
            <a:off x="10082540" y="5925312"/>
            <a:ext cx="3559942" cy="603504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41" name="Text 39"/>
          <p:cNvSpPr/>
          <p:nvPr/>
        </p:nvSpPr>
        <p:spPr>
          <a:xfrm>
            <a:off x="10280051" y="6056986"/>
            <a:ext cx="3164921" cy="3621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Export XLSX</a:t>
            </a:r>
            <a:endParaRPr lang="en-US" sz="16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0"/>
            <a:ext cx="14630034" cy="603504"/>
          </a:xfrm>
          <a:prstGeom prst="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" name="Text 1"/>
          <p:cNvSpPr/>
          <p:nvPr/>
        </p:nvSpPr>
        <p:spPr>
          <a:xfrm>
            <a:off x="603505" y="131674"/>
            <a:ext cx="1210629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 1 — Quick Forecast</a:t>
            </a:r>
            <a:endParaRPr lang="en-US" sz="1680" dirty="0"/>
          </a:p>
        </p:txBody>
      </p:sp>
      <p:sp>
        <p:nvSpPr>
          <p:cNvPr id="4" name="Text 2"/>
          <p:cNvSpPr/>
          <p:nvPr/>
        </p:nvSpPr>
        <p:spPr>
          <a:xfrm>
            <a:off x="13587618" y="131674"/>
            <a:ext cx="438912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44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603505" y="899770"/>
            <a:ext cx="13423026" cy="6583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Quick Forecast: postal code + 5 datetime points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603504" y="1700784"/>
            <a:ext cx="7900416" cy="61996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7" name="Text 5"/>
          <p:cNvSpPr/>
          <p:nvPr/>
        </p:nvSpPr>
        <p:spPr>
          <a:xfrm>
            <a:off x="987552" y="1920240"/>
            <a:ext cx="7461504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6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User inputs</a:t>
            </a:r>
            <a:endParaRPr lang="en-US" sz="2160" dirty="0"/>
          </a:p>
        </p:txBody>
      </p:sp>
      <p:sp>
        <p:nvSpPr>
          <p:cNvPr id="8" name="Text 6"/>
          <p:cNvSpPr/>
          <p:nvPr/>
        </p:nvSpPr>
        <p:spPr>
          <a:xfrm>
            <a:off x="987552" y="2414016"/>
            <a:ext cx="329184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6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Postal code (France)</a:t>
            </a:r>
            <a:endParaRPr lang="en-US" sz="1560" dirty="0"/>
          </a:p>
        </p:txBody>
      </p:sp>
      <p:sp>
        <p:nvSpPr>
          <p:cNvPr id="9" name="Shape 7"/>
          <p:cNvSpPr/>
          <p:nvPr/>
        </p:nvSpPr>
        <p:spPr>
          <a:xfrm>
            <a:off x="987552" y="2743200"/>
            <a:ext cx="3291840" cy="49377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0" name="Text 8"/>
          <p:cNvSpPr/>
          <p:nvPr/>
        </p:nvSpPr>
        <p:spPr>
          <a:xfrm>
            <a:off x="1152144" y="2852928"/>
            <a:ext cx="2852928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dirty="0">
                <a:solidFill>
                  <a:srgbClr val="334155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94320</a:t>
            </a:r>
            <a:endParaRPr lang="en-US" sz="1680" dirty="0"/>
          </a:p>
        </p:txBody>
      </p:sp>
      <p:sp>
        <p:nvSpPr>
          <p:cNvPr id="11" name="Text 9"/>
          <p:cNvSpPr/>
          <p:nvPr/>
        </p:nvSpPr>
        <p:spPr>
          <a:xfrm>
            <a:off x="987552" y="3401568"/>
            <a:ext cx="7461504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6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Pick up to 5 date/time points</a:t>
            </a:r>
            <a:endParaRPr lang="en-US" sz="1560" dirty="0"/>
          </a:p>
        </p:txBody>
      </p:sp>
      <p:sp>
        <p:nvSpPr>
          <p:cNvPr id="12" name="Shape 10"/>
          <p:cNvSpPr/>
          <p:nvPr/>
        </p:nvSpPr>
        <p:spPr>
          <a:xfrm>
            <a:off x="987552" y="3785616"/>
            <a:ext cx="1250899" cy="65836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3" name="Text 11"/>
          <p:cNvSpPr/>
          <p:nvPr/>
        </p:nvSpPr>
        <p:spPr>
          <a:xfrm>
            <a:off x="1075335" y="3851453"/>
            <a:ext cx="1075334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D1</a:t>
            </a:r>
            <a:endParaRPr lang="en-US" sz="1440" dirty="0"/>
          </a:p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T1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2326234" y="3785616"/>
            <a:ext cx="1250899" cy="65836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5" name="Text 13"/>
          <p:cNvSpPr/>
          <p:nvPr/>
        </p:nvSpPr>
        <p:spPr>
          <a:xfrm>
            <a:off x="2414016" y="3851453"/>
            <a:ext cx="1075334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D2</a:t>
            </a:r>
            <a:endParaRPr lang="en-US" sz="1440" dirty="0"/>
          </a:p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T2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3664915" y="3785616"/>
            <a:ext cx="1250899" cy="65836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7" name="Text 15"/>
          <p:cNvSpPr/>
          <p:nvPr/>
        </p:nvSpPr>
        <p:spPr>
          <a:xfrm>
            <a:off x="3752698" y="3851453"/>
            <a:ext cx="1075334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D3</a:t>
            </a:r>
            <a:endParaRPr lang="en-US" sz="1440" dirty="0"/>
          </a:p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T3</a:t>
            </a:r>
            <a:endParaRPr lang="en-US" sz="1440" dirty="0"/>
          </a:p>
        </p:txBody>
      </p:sp>
      <p:sp>
        <p:nvSpPr>
          <p:cNvPr id="18" name="Shape 16"/>
          <p:cNvSpPr/>
          <p:nvPr/>
        </p:nvSpPr>
        <p:spPr>
          <a:xfrm>
            <a:off x="5003597" y="3785616"/>
            <a:ext cx="1250899" cy="65836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9" name="Text 17"/>
          <p:cNvSpPr/>
          <p:nvPr/>
        </p:nvSpPr>
        <p:spPr>
          <a:xfrm>
            <a:off x="5091379" y="3851453"/>
            <a:ext cx="1075334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D4</a:t>
            </a:r>
            <a:endParaRPr lang="en-US" sz="1440" dirty="0"/>
          </a:p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T4</a:t>
            </a:r>
            <a:endParaRPr lang="en-US" sz="1440" dirty="0"/>
          </a:p>
        </p:txBody>
      </p:sp>
      <p:sp>
        <p:nvSpPr>
          <p:cNvPr id="20" name="Shape 18"/>
          <p:cNvSpPr/>
          <p:nvPr/>
        </p:nvSpPr>
        <p:spPr>
          <a:xfrm>
            <a:off x="6342279" y="3785616"/>
            <a:ext cx="1250899" cy="65836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1" name="Text 19"/>
          <p:cNvSpPr/>
          <p:nvPr/>
        </p:nvSpPr>
        <p:spPr>
          <a:xfrm>
            <a:off x="6430061" y="3851453"/>
            <a:ext cx="1075334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D5</a:t>
            </a:r>
            <a:endParaRPr lang="en-US" sz="1440" dirty="0"/>
          </a:p>
          <a:p>
            <a:pPr algn="ctr"/>
            <a:r>
              <a:rPr lang="en-US" sz="144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T5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987552" y="4608576"/>
            <a:ext cx="2743200" cy="570586"/>
          </a:xfrm>
          <a:prstGeom prst="roundRect">
            <a:avLst/>
          </a:prstGeom>
          <a:solidFill>
            <a:srgbClr val="FF4B4B"/>
          </a:solidFill>
          <a:ln w="12700">
            <a:solidFill>
              <a:srgbClr val="FF4B4B"/>
            </a:solidFill>
            <a:prstDash val="solid"/>
          </a:ln>
          <a:effectLst>
            <a:outerShdw blurRad="38100" dist="15240" dir="27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23" name="Text 21"/>
          <p:cNvSpPr/>
          <p:nvPr/>
        </p:nvSpPr>
        <p:spPr>
          <a:xfrm>
            <a:off x="987552" y="4729277"/>
            <a:ext cx="2743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8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Generate forecast</a:t>
            </a:r>
            <a:endParaRPr lang="en-US" sz="1680" dirty="0"/>
          </a:p>
        </p:txBody>
      </p:sp>
      <p:sp>
        <p:nvSpPr>
          <p:cNvPr id="24" name="Text 22"/>
          <p:cNvSpPr/>
          <p:nvPr/>
        </p:nvSpPr>
        <p:spPr>
          <a:xfrm>
            <a:off x="987552" y="5431536"/>
            <a:ext cx="658368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6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Output (table)</a:t>
            </a:r>
            <a:endParaRPr lang="en-US" sz="1560" dirty="0"/>
          </a:p>
        </p:txBody>
      </p:sp>
      <p:sp>
        <p:nvSpPr>
          <p:cNvPr id="25" name="Shape 23"/>
          <p:cNvSpPr/>
          <p:nvPr/>
        </p:nvSpPr>
        <p:spPr>
          <a:xfrm>
            <a:off x="987552" y="5760720"/>
            <a:ext cx="7132320" cy="19751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6" name="Text 24"/>
          <p:cNvSpPr/>
          <p:nvPr/>
        </p:nvSpPr>
        <p:spPr>
          <a:xfrm>
            <a:off x="1207008" y="5947258"/>
            <a:ext cx="6693408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20" dirty="0">
                <a:solidFill>
                  <a:srgbClr val="334155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Requested Datetime | Location | Temp | Wind | Tmin | Tmax | Rain | Snow</a:t>
            </a:r>
            <a:endParaRPr lang="en-US" sz="1320" dirty="0"/>
          </a:p>
        </p:txBody>
      </p:sp>
      <p:sp>
        <p:nvSpPr>
          <p:cNvPr id="27" name="Shape 25"/>
          <p:cNvSpPr/>
          <p:nvPr/>
        </p:nvSpPr>
        <p:spPr>
          <a:xfrm>
            <a:off x="1097280" y="6309360"/>
            <a:ext cx="6967728" cy="0"/>
          </a:xfrm>
          <a:prstGeom prst="line">
            <a:avLst/>
          </a:prstGeom>
          <a:noFill/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8" name="Text 26"/>
          <p:cNvSpPr/>
          <p:nvPr/>
        </p:nvSpPr>
        <p:spPr>
          <a:xfrm>
            <a:off x="1207008" y="6452006"/>
            <a:ext cx="6693408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… 5 rows (one per input datetime)</a:t>
            </a:r>
            <a:endParaRPr lang="en-US" sz="1440" dirty="0"/>
          </a:p>
        </p:txBody>
      </p:sp>
      <p:sp>
        <p:nvSpPr>
          <p:cNvPr id="29" name="Shape 27"/>
          <p:cNvSpPr/>
          <p:nvPr/>
        </p:nvSpPr>
        <p:spPr>
          <a:xfrm>
            <a:off x="8833105" y="1700784"/>
            <a:ext cx="5193426" cy="61996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30" name="Text 28"/>
          <p:cNvSpPr/>
          <p:nvPr/>
        </p:nvSpPr>
        <p:spPr>
          <a:xfrm>
            <a:off x="9217153" y="1920240"/>
            <a:ext cx="4809378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6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What’s fetched &amp; calculated</a:t>
            </a:r>
            <a:endParaRPr lang="en-US" sz="2160" dirty="0"/>
          </a:p>
        </p:txBody>
      </p:sp>
      <p:sp>
        <p:nvSpPr>
          <p:cNvPr id="31" name="Text 29"/>
          <p:cNvSpPr/>
          <p:nvPr/>
        </p:nvSpPr>
        <p:spPr>
          <a:xfrm>
            <a:off x="9217153" y="2468880"/>
            <a:ext cx="4589922" cy="160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43840" indent="-243840">
              <a:buSzPct val="100000"/>
              <a:buChar char="•"/>
            </a:pPr>
            <a:r>
              <a:rPr lang="en-US" sz="192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Geocode postal code → (lat, lon) via API Geo communes lookup.</a:t>
            </a:r>
            <a:endParaRPr lang="en-US" sz="1920" dirty="0"/>
          </a:p>
          <a:p>
            <a:pPr marL="243840" indent="-243840">
              <a:buSzPct val="100000"/>
              <a:buChar char="•"/>
            </a:pPr>
            <a:r>
              <a:rPr lang="en-US" sz="192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Open‑Meteo forecast: hourly (temp, wind, precip/rain/showers/snow, humidity, cloud cover).</a:t>
            </a:r>
            <a:endParaRPr lang="en-US" sz="1920" dirty="0"/>
          </a:p>
          <a:p>
            <a:pPr marL="243840" indent="-243840">
              <a:buSzPct val="100000"/>
              <a:buChar char="•"/>
            </a:pPr>
            <a:r>
              <a:rPr lang="en-US" sz="192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Daily min/max temperature for that date.</a:t>
            </a:r>
            <a:endParaRPr lang="en-US" sz="1920" dirty="0"/>
          </a:p>
          <a:p>
            <a:pPr marL="243840" indent="-243840">
              <a:buSzPct val="100000"/>
              <a:buChar char="•"/>
            </a:pPr>
            <a:r>
              <a:rPr lang="en-US" sz="192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Nearest‑hour selection for each requested datetime.</a:t>
            </a:r>
            <a:endParaRPr lang="en-US" sz="1920" dirty="0"/>
          </a:p>
        </p:txBody>
      </p:sp>
      <p:pic>
        <p:nvPicPr>
          <p:cNvPr id="32" name="Image 0" descr="/mnt/data/openmete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92" y="6199632"/>
            <a:ext cx="1371600" cy="1097280"/>
          </a:xfrm>
          <a:prstGeom prst="rect">
            <a:avLst/>
          </a:prstGeom>
        </p:spPr>
      </p:pic>
      <p:pic>
        <p:nvPicPr>
          <p:cNvPr id="33" name="Image 1" descr="/mnt/data/france_map.png"/>
          <p:cNvPicPr>
            <a:picLocks noChangeAspect="1"/>
          </p:cNvPicPr>
          <p:nvPr/>
        </p:nvPicPr>
        <p:blipFill>
          <a:blip r:embed="rId4"/>
          <a:srcRect t="18679" b="18679"/>
          <a:stretch/>
        </p:blipFill>
        <p:spPr>
          <a:xfrm>
            <a:off x="11795760" y="5980176"/>
            <a:ext cx="219456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895231"/>
            <a:ext cx="6053614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 2 — Detailed Forecast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939522" y="1557576"/>
            <a:ext cx="7264956" cy="939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Detailed Forecast: Top‑3 Hours/Day for 5 Days</a:t>
            </a:r>
            <a:endParaRPr lang="en-US" sz="2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007" y="2784931"/>
            <a:ext cx="281821" cy="281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79038"/>
            <a:ext cx="2980015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Comprehensive Data Fetch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85279"/>
            <a:ext cx="665428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Obtains 5-day hourly weather data, including daily min/max temperatures.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007" y="3867448"/>
            <a:ext cx="281821" cy="2818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861554"/>
            <a:ext cx="293870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Comfort Score Calculation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267795"/>
            <a:ext cx="665428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Computes a unique "comfort score" per hour, considering temperature, rain, humidity, wind, and cloud cover.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007" y="5250478"/>
            <a:ext cx="281821" cy="2818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5244584"/>
            <a:ext cx="2348865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Daily Top 3 Ranking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650825"/>
            <a:ext cx="665428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Ranks hours within each day to present the Top 3 most comfortable periods.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007" y="6332994"/>
            <a:ext cx="281821" cy="2818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6327100"/>
            <a:ext cx="303311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Overall Top 3 Identification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733342"/>
            <a:ext cx="665428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Identifies and displays the overall Top 3 most comfortable hours across the entire 5‑day forecast window.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0"/>
            <a:ext cx="14630034" cy="603504"/>
          </a:xfrm>
          <a:prstGeom prst="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" name="Text 1"/>
          <p:cNvSpPr/>
          <p:nvPr/>
        </p:nvSpPr>
        <p:spPr>
          <a:xfrm>
            <a:off x="603505" y="131674"/>
            <a:ext cx="1210629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 3 — Shoot Weather Extractor</a:t>
            </a:r>
            <a:endParaRPr lang="en-US" sz="1680" dirty="0"/>
          </a:p>
        </p:txBody>
      </p:sp>
      <p:sp>
        <p:nvSpPr>
          <p:cNvPr id="4" name="Text 2"/>
          <p:cNvSpPr/>
          <p:nvPr/>
        </p:nvSpPr>
        <p:spPr>
          <a:xfrm>
            <a:off x="13587618" y="131674"/>
            <a:ext cx="438912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44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6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603505" y="899770"/>
            <a:ext cx="13423026" cy="6583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Shoot Weather Extractor: CSV/Excel → XLSX output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603505" y="1700784"/>
            <a:ext cx="13423026" cy="61996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7" name="Shape 5"/>
          <p:cNvSpPr/>
          <p:nvPr/>
        </p:nvSpPr>
        <p:spPr>
          <a:xfrm>
            <a:off x="1152144" y="2304288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8" name="Shape 6"/>
          <p:cNvSpPr/>
          <p:nvPr/>
        </p:nvSpPr>
        <p:spPr>
          <a:xfrm>
            <a:off x="1152144" y="2304288"/>
            <a:ext cx="3852550" cy="131674"/>
          </a:xfrm>
          <a:prstGeom prst="rect">
            <a:avLst/>
          </a:prstGeom>
          <a:solidFill>
            <a:srgbClr val="FF4B4B"/>
          </a:solidFill>
          <a:ln w="12700">
            <a:solidFill>
              <a:srgbClr val="FF4B4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9" name="Text 7"/>
          <p:cNvSpPr/>
          <p:nvPr/>
        </p:nvSpPr>
        <p:spPr>
          <a:xfrm>
            <a:off x="1349654" y="2523744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Upload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CSV / XLSX</a:t>
            </a:r>
            <a:endParaRPr lang="en-US" sz="1920" dirty="0"/>
          </a:p>
        </p:txBody>
      </p:sp>
      <p:sp>
        <p:nvSpPr>
          <p:cNvPr id="10" name="Text 8"/>
          <p:cNvSpPr/>
          <p:nvPr/>
        </p:nvSpPr>
        <p:spPr>
          <a:xfrm>
            <a:off x="1349654" y="2962656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Messages + shoot datetime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5388741" y="2304288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12" name="Shape 10"/>
          <p:cNvSpPr/>
          <p:nvPr/>
        </p:nvSpPr>
        <p:spPr>
          <a:xfrm>
            <a:off x="5388741" y="2304288"/>
            <a:ext cx="3852550" cy="131674"/>
          </a:xfrm>
          <a:prstGeom prst="rect">
            <a:avLst/>
          </a:prstGeom>
          <a:solidFill>
            <a:srgbClr val="2563EB"/>
          </a:solidFill>
          <a:ln w="12700">
            <a:solidFill>
              <a:srgbClr val="2563E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3" name="Text 11"/>
          <p:cNvSpPr/>
          <p:nvPr/>
        </p:nvSpPr>
        <p:spPr>
          <a:xfrm>
            <a:off x="5586252" y="2523744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Parse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datetime</a:t>
            </a:r>
            <a:endParaRPr lang="en-US" sz="1920" dirty="0"/>
          </a:p>
        </p:txBody>
      </p:sp>
      <p:sp>
        <p:nvSpPr>
          <p:cNvPr id="14" name="Text 12"/>
          <p:cNvSpPr/>
          <p:nvPr/>
        </p:nvSpPr>
        <p:spPr>
          <a:xfrm>
            <a:off x="5586252" y="2962656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French dates supported</a:t>
            </a:r>
            <a:endParaRPr lang="en-US" sz="1440" dirty="0"/>
          </a:p>
        </p:txBody>
      </p:sp>
      <p:sp>
        <p:nvSpPr>
          <p:cNvPr id="15" name="Shape 13"/>
          <p:cNvSpPr/>
          <p:nvPr/>
        </p:nvSpPr>
        <p:spPr>
          <a:xfrm>
            <a:off x="9625340" y="2304288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16" name="Shape 14"/>
          <p:cNvSpPr/>
          <p:nvPr/>
        </p:nvSpPr>
        <p:spPr>
          <a:xfrm>
            <a:off x="9625340" y="2304288"/>
            <a:ext cx="3852550" cy="131674"/>
          </a:xfrm>
          <a:prstGeom prst="rect">
            <a:avLst/>
          </a:prstGeom>
          <a:solidFill>
            <a:srgbClr val="2563EB"/>
          </a:solidFill>
          <a:ln w="12700">
            <a:solidFill>
              <a:srgbClr val="2563E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17" name="Text 15"/>
          <p:cNvSpPr/>
          <p:nvPr/>
        </p:nvSpPr>
        <p:spPr>
          <a:xfrm>
            <a:off x="9822851" y="2523744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Extract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location</a:t>
            </a:r>
            <a:endParaRPr lang="en-US" sz="1920" dirty="0"/>
          </a:p>
        </p:txBody>
      </p:sp>
      <p:sp>
        <p:nvSpPr>
          <p:cNvPr id="18" name="Text 16"/>
          <p:cNvSpPr/>
          <p:nvPr/>
        </p:nvSpPr>
        <p:spPr>
          <a:xfrm>
            <a:off x="9822851" y="2962656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Regex + spaCy NER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1152144" y="4005072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20" name="Shape 18"/>
          <p:cNvSpPr/>
          <p:nvPr/>
        </p:nvSpPr>
        <p:spPr>
          <a:xfrm>
            <a:off x="1152144" y="4005072"/>
            <a:ext cx="3852550" cy="131674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1" name="Text 19"/>
          <p:cNvSpPr/>
          <p:nvPr/>
        </p:nvSpPr>
        <p:spPr>
          <a:xfrm>
            <a:off x="1349654" y="4224528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Resolve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(lat, lon)</a:t>
            </a:r>
            <a:endParaRPr lang="en-US" sz="1920" dirty="0"/>
          </a:p>
        </p:txBody>
      </p:sp>
      <p:sp>
        <p:nvSpPr>
          <p:cNvPr id="22" name="Text 20"/>
          <p:cNvSpPr/>
          <p:nvPr/>
        </p:nvSpPr>
        <p:spPr>
          <a:xfrm>
            <a:off x="1349654" y="4663440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City → postal → BAN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5388741" y="4005072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24" name="Shape 22"/>
          <p:cNvSpPr/>
          <p:nvPr/>
        </p:nvSpPr>
        <p:spPr>
          <a:xfrm>
            <a:off x="5388741" y="4005072"/>
            <a:ext cx="3852550" cy="131674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5" name="Text 23"/>
          <p:cNvSpPr/>
          <p:nvPr/>
        </p:nvSpPr>
        <p:spPr>
          <a:xfrm>
            <a:off x="5586252" y="4224528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Fetch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weather</a:t>
            </a:r>
            <a:endParaRPr lang="en-US" sz="1920" dirty="0"/>
          </a:p>
        </p:txBody>
      </p:sp>
      <p:sp>
        <p:nvSpPr>
          <p:cNvPr id="26" name="Text 24"/>
          <p:cNvSpPr/>
          <p:nvPr/>
        </p:nvSpPr>
        <p:spPr>
          <a:xfrm>
            <a:off x="5586252" y="4663440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Forecast or archive</a:t>
            </a:r>
            <a:endParaRPr lang="en-US" sz="1440" dirty="0"/>
          </a:p>
        </p:txBody>
      </p:sp>
      <p:sp>
        <p:nvSpPr>
          <p:cNvPr id="27" name="Shape 25"/>
          <p:cNvSpPr/>
          <p:nvPr/>
        </p:nvSpPr>
        <p:spPr>
          <a:xfrm>
            <a:off x="9625340" y="4005072"/>
            <a:ext cx="3852550" cy="98755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" dist="1524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160"/>
          </a:p>
        </p:txBody>
      </p:sp>
      <p:sp>
        <p:nvSpPr>
          <p:cNvPr id="28" name="Shape 26"/>
          <p:cNvSpPr/>
          <p:nvPr/>
        </p:nvSpPr>
        <p:spPr>
          <a:xfrm>
            <a:off x="9625340" y="4005072"/>
            <a:ext cx="3852550" cy="131674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29" name="Text 27"/>
          <p:cNvSpPr/>
          <p:nvPr/>
        </p:nvSpPr>
        <p:spPr>
          <a:xfrm>
            <a:off x="9822851" y="4224528"/>
            <a:ext cx="3457529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Export</a:t>
            </a:r>
            <a:endParaRPr lang="en-US" sz="1920" dirty="0"/>
          </a:p>
          <a:p>
            <a:r>
              <a:rPr lang="en-US" sz="1920" b="1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XLSX</a:t>
            </a:r>
            <a:endParaRPr lang="en-US" sz="1920" dirty="0"/>
          </a:p>
        </p:txBody>
      </p:sp>
      <p:sp>
        <p:nvSpPr>
          <p:cNvPr id="30" name="Text 28"/>
          <p:cNvSpPr/>
          <p:nvPr/>
        </p:nvSpPr>
        <p:spPr>
          <a:xfrm>
            <a:off x="9822851" y="4663440"/>
            <a:ext cx="34575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4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Results + best hour</a:t>
            </a:r>
            <a:endParaRPr lang="en-US" sz="1440" dirty="0"/>
          </a:p>
        </p:txBody>
      </p:sp>
      <p:sp>
        <p:nvSpPr>
          <p:cNvPr id="31" name="Shape 29"/>
          <p:cNvSpPr/>
          <p:nvPr/>
        </p:nvSpPr>
        <p:spPr>
          <a:xfrm>
            <a:off x="5059558" y="2688336"/>
            <a:ext cx="274320" cy="274320"/>
          </a:xfrm>
          <a:prstGeom prst="right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2" name="Shape 30"/>
          <p:cNvSpPr/>
          <p:nvPr/>
        </p:nvSpPr>
        <p:spPr>
          <a:xfrm>
            <a:off x="9296156" y="2688336"/>
            <a:ext cx="274320" cy="274320"/>
          </a:xfrm>
          <a:prstGeom prst="right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3" name="Shape 31"/>
          <p:cNvSpPr/>
          <p:nvPr/>
        </p:nvSpPr>
        <p:spPr>
          <a:xfrm>
            <a:off x="11419942" y="3346704"/>
            <a:ext cx="263347" cy="307238"/>
          </a:xfrm>
          <a:prstGeom prst="down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4" name="Shape 32"/>
          <p:cNvSpPr/>
          <p:nvPr/>
        </p:nvSpPr>
        <p:spPr>
          <a:xfrm>
            <a:off x="5059558" y="4389120"/>
            <a:ext cx="274320" cy="274320"/>
          </a:xfrm>
          <a:prstGeom prst="right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5" name="Shape 33"/>
          <p:cNvSpPr/>
          <p:nvPr/>
        </p:nvSpPr>
        <p:spPr>
          <a:xfrm>
            <a:off x="9296156" y="4389120"/>
            <a:ext cx="274320" cy="274320"/>
          </a:xfrm>
          <a:prstGeom prst="rightArrow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 sz="2160"/>
          </a:p>
        </p:txBody>
      </p:sp>
      <p:sp>
        <p:nvSpPr>
          <p:cNvPr id="36" name="Text 34"/>
          <p:cNvSpPr/>
          <p:nvPr/>
        </p:nvSpPr>
        <p:spPr>
          <a:xfrm>
            <a:off x="1207008" y="5321808"/>
            <a:ext cx="3511296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80" b="1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filters:</a:t>
            </a:r>
            <a:endParaRPr lang="en-US" sz="1680" dirty="0"/>
          </a:p>
        </p:txBody>
      </p:sp>
      <p:sp>
        <p:nvSpPr>
          <p:cNvPr id="37" name="Text 35"/>
          <p:cNvSpPr/>
          <p:nvPr/>
        </p:nvSpPr>
        <p:spPr>
          <a:xfrm>
            <a:off x="1316736" y="5650992"/>
            <a:ext cx="6803136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buSzPct val="100000"/>
              <a:buChar char="•"/>
            </a:pPr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Remove rows with NO extracted location</a:t>
            </a:r>
            <a:endParaRPr lang="en-US" sz="1680" dirty="0"/>
          </a:p>
          <a:p>
            <a:pPr marL="213360" indent="-213360">
              <a:buSzPct val="100000"/>
              <a:buChar char="•"/>
            </a:pPr>
            <a:r>
              <a:rPr lang="en-US" sz="168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Remove rows invalid after resolution</a:t>
            </a:r>
            <a:endParaRPr lang="en-US" sz="16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038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792492"/>
            <a:ext cx="3816906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Location Extraction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939522" y="3330535"/>
            <a:ext cx="8532257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Location Extraction: Layered, Pragmatic Rules for Precision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939522" y="3941207"/>
            <a:ext cx="343495" cy="343495"/>
          </a:xfrm>
          <a:prstGeom prst="roundRect">
            <a:avLst>
              <a:gd name="adj" fmla="val 6667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96732" y="3969782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435656" y="3969782"/>
            <a:ext cx="3798451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1) Extract "Hints" from the Message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435656" y="4347686"/>
            <a:ext cx="578417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Identifies store code patterns like </a:t>
            </a:r>
            <a:r>
              <a:rPr lang="en-US" sz="12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[[ABC123]]</a:t>
            </a: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435656" y="4652843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Extracts the first 5‑digit number as a potential postal code.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435656" y="4950381"/>
            <a:ext cx="5784175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Parses city candidates based on common French prepositions (e.g., "à/au/aux …").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435656" y="5492115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Applies brand-specific rules for known locations (e.g., "Carrefour …").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435656" y="5789652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Utilizes spaCy NER as a fallback for recognizing LOC/GPE/FAC entities.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435656" y="6087189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Last resort: longest ALL‑CAPS token (&gt;=4 characters).</a:t>
            </a:r>
            <a:endParaRPr lang="en-US" sz="12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56" y="6503075"/>
            <a:ext cx="1765340" cy="842486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10569" y="3941207"/>
            <a:ext cx="343495" cy="343495"/>
          </a:xfrm>
          <a:prstGeom prst="roundRect">
            <a:avLst>
              <a:gd name="adj" fmla="val 6667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467779" y="3969782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7906703" y="3969782"/>
            <a:ext cx="3320177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2) Clean &amp; Validate Candidates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7906703" y="4347686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Normalizes accents, punctuation, and URLs for consistent data.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7906703" y="4645223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Trims common stop‑words that interfere with location identification.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7906703" y="4942761"/>
            <a:ext cx="578417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Validates city names against API Geo, boosting accuracy by population size.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906703" y="5240298"/>
            <a:ext cx="5784175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If city/postal fails, falls back to BAN address search with a defined score threshold.</a:t>
            </a:r>
            <a:endParaRPr lang="en-US" sz="120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703" y="5900380"/>
            <a:ext cx="3725228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697706"/>
            <a:ext cx="5578673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Sources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939522" y="1484233"/>
            <a:ext cx="11138535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External APIs Used (France) for Robust Weather Data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939522" y="2376726"/>
            <a:ext cx="12751356" cy="5155168"/>
          </a:xfrm>
          <a:prstGeom prst="roundRect">
            <a:avLst>
              <a:gd name="adj" fmla="val 649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47142" y="2384346"/>
            <a:ext cx="4245293" cy="5139928"/>
          </a:xfrm>
          <a:prstGeom prst="roundRect">
            <a:avLst>
              <a:gd name="adj" fmla="val 7885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70265" y="2607469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API Geo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70265" y="3089910"/>
            <a:ext cx="3464362" cy="214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Utilizes geo.api.gouv.fr to convert postal codes to communes and centroid (latitude/longitude), and for city validation with population boosting, ensuring fast and reliable French lookups.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65" y="5482590"/>
            <a:ext cx="1896666" cy="1816537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192435" y="2384346"/>
            <a:ext cx="4245412" cy="5139928"/>
          </a:xfrm>
          <a:prstGeom prst="rect">
            <a:avLst/>
          </a:prstGeom>
          <a:solidFill>
            <a:srgbClr val="626C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192435" y="2384346"/>
            <a:ext cx="30480" cy="5139928"/>
          </a:xfrm>
          <a:prstGeom prst="roundRect">
            <a:avLst>
              <a:gd name="adj" fmla="val 1098165"/>
            </a:avLst>
          </a:prstGeom>
          <a:solidFill>
            <a:srgbClr val="9C92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50243" y="2607469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BAN / API Adresse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750243" y="3089910"/>
            <a:ext cx="3129796" cy="214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Provides free address search for France, serving as a crucial "last resort" geocoder with a score threshold (&gt;= 0.50) to accept results, ensuring maximum coverage.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43" y="5482590"/>
            <a:ext cx="2973229" cy="1632704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4913590" y="4675406"/>
            <a:ext cx="557808" cy="557808"/>
          </a:xfrm>
          <a:prstGeom prst="roundRect">
            <a:avLst>
              <a:gd name="adj" fmla="val 60006"/>
            </a:avLst>
          </a:prstGeom>
          <a:solidFill>
            <a:srgbClr val="F6EBD4"/>
          </a:solidFill>
          <a:ln w="3048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3012" y="4814828"/>
            <a:ext cx="278844" cy="27884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9437846" y="2384346"/>
            <a:ext cx="4245412" cy="5139928"/>
          </a:xfrm>
          <a:prstGeom prst="rect">
            <a:avLst/>
          </a:prstGeom>
          <a:solidFill>
            <a:srgbClr val="626C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9437846" y="2384346"/>
            <a:ext cx="30480" cy="5139928"/>
          </a:xfrm>
          <a:prstGeom prst="roundRect">
            <a:avLst>
              <a:gd name="adj" fmla="val 1098165"/>
            </a:avLst>
          </a:prstGeom>
          <a:solidFill>
            <a:srgbClr val="CE95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9995654" y="2607469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Open-Meteo</a:t>
            </a:r>
            <a:endParaRPr lang="en-US" sz="2150" dirty="0"/>
          </a:p>
        </p:txBody>
      </p:sp>
      <p:sp>
        <p:nvSpPr>
          <p:cNvPr id="19" name="Text 14"/>
          <p:cNvSpPr/>
          <p:nvPr/>
        </p:nvSpPr>
        <p:spPr>
          <a:xfrm>
            <a:off x="9995654" y="3089910"/>
            <a:ext cx="3464481" cy="214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Accesses forecast endpoints for upcoming shoots and archive endpoints for past shoots, delivering hourly and daily variables aligned to Europe/Paris timezone for accuracy.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654" y="5482590"/>
            <a:ext cx="2273260" cy="1818561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9159002" y="4675406"/>
            <a:ext cx="557808" cy="557808"/>
          </a:xfrm>
          <a:prstGeom prst="roundRect">
            <a:avLst>
              <a:gd name="adj" fmla="val 60006"/>
            </a:avLst>
          </a:prstGeom>
          <a:solidFill>
            <a:srgbClr val="F6EBD4"/>
          </a:solidFill>
          <a:ln w="3048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8424" y="4814828"/>
            <a:ext cx="278844" cy="2788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64</TotalTime>
  <Words>1122</Words>
  <Application>Microsoft Macintosh PowerPoint</Application>
  <PresentationFormat>Custom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Brygada 1918</vt:lpstr>
      <vt:lpstr>Cascadia Mono</vt:lpstr>
      <vt:lpstr>Brygada 1918 Semi Bold</vt:lpstr>
      <vt:lpstr>Copperplate</vt:lpstr>
      <vt:lpstr>Arial</vt:lpstr>
      <vt:lpstr>Consolas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Samuel ENAKOTI</cp:lastModifiedBy>
  <cp:revision>5</cp:revision>
  <dcterms:created xsi:type="dcterms:W3CDTF">2026-01-07T19:21:51Z</dcterms:created>
  <dcterms:modified xsi:type="dcterms:W3CDTF">2026-01-09T14:36:13Z</dcterms:modified>
</cp:coreProperties>
</file>